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80" r:id="rId4"/>
    <p:sldId id="264" r:id="rId5"/>
    <p:sldId id="281" r:id="rId6"/>
    <p:sldId id="266" r:id="rId7"/>
    <p:sldId id="262" r:id="rId8"/>
    <p:sldId id="265" r:id="rId9"/>
    <p:sldId id="282" r:id="rId10"/>
    <p:sldId id="259" r:id="rId11"/>
    <p:sldId id="283" r:id="rId12"/>
  </p:sldIdLst>
  <p:sldSz cx="9144000" cy="6858000" type="screen4x3"/>
  <p:notesSz cx="6858000" cy="9144000"/>
  <p:defaultTextStyle>
    <a:defPPr>
      <a:defRPr lang="en-N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E7FD13"/>
    <a:srgbClr val="5E1102"/>
    <a:srgbClr val="B5FAFD"/>
    <a:srgbClr val="D6EC02"/>
    <a:srgbClr val="565F01"/>
    <a:srgbClr val="02D425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3581400"/>
            <a:ext cx="9144000" cy="781050"/>
          </a:xfrm>
        </p:spPr>
        <p:txBody>
          <a:bodyPr/>
          <a:lstStyle>
            <a:lvl1pPr algn="ctr">
              <a:defRPr sz="4400" b="0"/>
            </a:lvl1pPr>
          </a:lstStyle>
          <a:p>
            <a:r>
              <a:rPr lang="en-NZ"/>
              <a:t>Click to edit Master title style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4546600"/>
            <a:ext cx="9144000" cy="7874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NZ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0" y="6613525"/>
            <a:ext cx="2133600" cy="168275"/>
          </a:xfr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613525"/>
            <a:ext cx="2133600" cy="168275"/>
          </a:xfr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fld id="{E0A025EB-6EE4-4FEF-83DF-4E6F496B463F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689830765"/>
      </p:ext>
    </p:extLst>
  </p:cSld>
  <p:clrMapOvr>
    <a:masterClrMapping/>
  </p:clrMapOvr>
  <p:transition spd="med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99D78C-9DF3-4216-8DAA-663E3C1B8795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411429333"/>
      </p:ext>
    </p:extLst>
  </p:cSld>
  <p:clrMapOvr>
    <a:masterClrMapping/>
  </p:clrMapOvr>
  <p:transition spd="med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15050" y="0"/>
            <a:ext cx="1962150" cy="6553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0"/>
            <a:ext cx="5734050" cy="6553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77A6B4-AC30-420A-AAFC-453C4565E47F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668817939"/>
      </p:ext>
    </p:extLst>
  </p:cSld>
  <p:clrMapOvr>
    <a:masterClrMapping/>
  </p:clrMapOvr>
  <p:transition spd="med"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Media" preserve="1">
  <p:cSld name="Title, Text and Media Cli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7848600" cy="685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28600" y="685800"/>
            <a:ext cx="3848100" cy="5867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Media Placeholder 3"/>
          <p:cNvSpPr>
            <a:spLocks noGrp="1"/>
          </p:cNvSpPr>
          <p:nvPr>
            <p:ph type="media" sz="half" idx="2"/>
          </p:nvPr>
        </p:nvSpPr>
        <p:spPr>
          <a:xfrm>
            <a:off x="4229100" y="685800"/>
            <a:ext cx="3848100" cy="5867400"/>
          </a:xfrm>
        </p:spPr>
        <p:txBody>
          <a:bodyPr/>
          <a:lstStyle/>
          <a:p>
            <a:pPr lvl="0"/>
            <a:endParaRPr lang="en-NZ" noProof="0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B28BB3-CC72-4F6A-9F60-C424B285231C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44815721"/>
      </p:ext>
    </p:extLst>
  </p:cSld>
  <p:clrMapOvr>
    <a:masterClrMapping/>
  </p:clrMapOvr>
  <p:transition spd="med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6F1D29-03AD-48B6-B467-FB832F8D6398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752135649"/>
      </p:ext>
    </p:extLst>
  </p:cSld>
  <p:clrMapOvr>
    <a:masterClrMapping/>
  </p:clrMapOvr>
  <p:transition spd="med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A84CD1-889B-4D15-A351-E088C7EA8423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743817917"/>
      </p:ext>
    </p:extLst>
  </p:cSld>
  <p:clrMapOvr>
    <a:masterClrMapping/>
  </p:clrMapOvr>
  <p:transition spd="med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685800"/>
            <a:ext cx="3848100" cy="5867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29100" y="685800"/>
            <a:ext cx="3848100" cy="5867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D71F9D-285C-4369-852E-1CF54FF39275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348609115"/>
      </p:ext>
    </p:extLst>
  </p:cSld>
  <p:clrMapOvr>
    <a:masterClrMapping/>
  </p:clrMapOvr>
  <p:transition spd="med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2AA151-13D6-41E3-A3E8-D89B180AC19E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882345289"/>
      </p:ext>
    </p:extLst>
  </p:cSld>
  <p:clrMapOvr>
    <a:masterClrMapping/>
  </p:clrMapOvr>
  <p:transition spd="med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35C9E8-A6A2-4067-B2FD-466BE90DE193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258451651"/>
      </p:ext>
    </p:extLst>
  </p:cSld>
  <p:clrMapOvr>
    <a:masterClrMapping/>
  </p:clrMapOvr>
  <p:transition spd="med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1799E5-8A06-410F-9793-7818C5AFBAB9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581224737"/>
      </p:ext>
    </p:extLst>
  </p:cSld>
  <p:clrMapOvr>
    <a:masterClrMapping/>
  </p:clrMapOvr>
  <p:transition spd="med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88808E-7609-43E7-A604-9FB680E0761D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631060762"/>
      </p:ext>
    </p:extLst>
  </p:cSld>
  <p:clrMapOvr>
    <a:masterClrMapping/>
  </p:clrMapOvr>
  <p:transition spd="med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NZ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3A8FA1-F204-4894-926F-1BDED2886815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083086977"/>
      </p:ext>
    </p:extLst>
  </p:cSld>
  <p:clrMapOvr>
    <a:masterClrMapping/>
  </p:clrMapOvr>
  <p:transition spd="med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ECF6B0"/>
            </a:gs>
            <a:gs pos="100000">
              <a:srgbClr val="B5FAFD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0"/>
            <a:ext cx="7848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NZ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685800"/>
            <a:ext cx="7848600" cy="586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NZ" altLang="en-US" smtClean="0"/>
              <a:t>Click to edit Master text styles</a:t>
            </a:r>
          </a:p>
          <a:p>
            <a:pPr lvl="1"/>
            <a:r>
              <a:rPr lang="en-NZ" altLang="en-US" smtClean="0"/>
              <a:t>Second level</a:t>
            </a:r>
          </a:p>
          <a:p>
            <a:pPr lvl="2"/>
            <a:r>
              <a:rPr lang="en-NZ" altLang="en-US" smtClean="0"/>
              <a:t>Third level</a:t>
            </a:r>
          </a:p>
          <a:p>
            <a:pPr lvl="3"/>
            <a:r>
              <a:rPr lang="en-NZ" altLang="en-US" smtClean="0"/>
              <a:t>Fourth level</a:t>
            </a:r>
          </a:p>
          <a:p>
            <a:pPr lvl="4"/>
            <a:r>
              <a:rPr lang="en-NZ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584950"/>
            <a:ext cx="2133600" cy="19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Tahoma" charset="0"/>
              </a:defRPr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613525"/>
            <a:ext cx="2895600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latin typeface="Tahoma" charset="0"/>
              </a:defRPr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613525"/>
            <a:ext cx="21336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Tahoma" charset="0"/>
              </a:defRPr>
            </a:lvl1pPr>
          </a:lstStyle>
          <a:p>
            <a:pPr>
              <a:defRPr/>
            </a:pPr>
            <a:fld id="{D8ADA530-0184-469F-AF46-CFCD1AC14B25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64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  <p:sldLayoutId id="2147483763" r:id="rId12"/>
  </p:sldLayoutIdLst>
  <p:transition spd="med">
    <p:fade thruBlk="1"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b="1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b="1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b="1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audio" Target="../media/audio2.wav"/><Relationship Id="rId7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audio" Target="../media/audio3.wav"/><Relationship Id="rId9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hyperlink" Target="http://www.stolaf.edu/people/giannini/flashanimat/proteins/protein%20structure.swf" TargetMode="External"/><Relationship Id="rId4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2667000"/>
            <a:ext cx="9144000" cy="1695450"/>
          </a:xfrm>
        </p:spPr>
        <p:txBody>
          <a:bodyPr/>
          <a:lstStyle/>
          <a:p>
            <a:pPr eaLnBrk="1" hangingPunct="1"/>
            <a:r>
              <a:rPr lang="en-NZ" altLang="en-US" smtClean="0"/>
              <a:t>Proteins</a:t>
            </a:r>
            <a:endParaRPr lang="en-NZ" altLang="en-US" smtClean="0">
              <a:solidFill>
                <a:srgbClr val="5E1102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GB" altLang="en-US" dirty="0" smtClean="0">
              <a:solidFill>
                <a:schemeClr val="tx2"/>
              </a:solidFill>
            </a:endParaRPr>
          </a:p>
        </p:txBody>
      </p:sp>
      <p:sp>
        <p:nvSpPr>
          <p:cNvPr id="4" name="Action Button: Forward or Next 3">
            <a:hlinkClick r:id="" action="ppaction://hlinkshowjump?jump=nextslide" highlightClick="1"/>
          </p:cNvPr>
          <p:cNvSpPr/>
          <p:nvPr/>
        </p:nvSpPr>
        <p:spPr>
          <a:xfrm>
            <a:off x="8458200" y="6324600"/>
            <a:ext cx="304800" cy="3048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NZ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4" descr="hemoglobinPicture10"/>
          <p:cNvPicPr>
            <a:picLocks noChangeAspect="1" noChangeArrowheads="1"/>
          </p:cNvPicPr>
          <p:nvPr/>
        </p:nvPicPr>
        <p:blipFill>
          <a:blip r:embed="rId2">
            <a:lum bright="56000" contrast="-4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700"/>
            <a:ext cx="7467600" cy="684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NZ" altLang="en-US" dirty="0" smtClean="0"/>
              <a:t>PROTEINS</a:t>
            </a:r>
            <a:endParaRPr lang="en-NZ" altLang="en-US" dirty="0" smtClean="0"/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NZ" altLang="en-US" smtClean="0">
                <a:solidFill>
                  <a:schemeClr val="tx2"/>
                </a:solidFill>
              </a:rPr>
              <a:t>Have important roles in cells</a:t>
            </a:r>
          </a:p>
          <a:p>
            <a:pPr lvl="1" eaLnBrk="1" hangingPunct="1"/>
            <a:r>
              <a:rPr lang="en-NZ" altLang="en-US" sz="2400" smtClean="0">
                <a:solidFill>
                  <a:schemeClr val="tx2"/>
                </a:solidFill>
              </a:rPr>
              <a:t>Enzymes that catalyse metabolic reactions</a:t>
            </a:r>
          </a:p>
          <a:p>
            <a:pPr lvl="1" eaLnBrk="1" hangingPunct="1"/>
            <a:r>
              <a:rPr lang="en-NZ" altLang="en-US" sz="2400" smtClean="0">
                <a:solidFill>
                  <a:schemeClr val="tx2"/>
                </a:solidFill>
              </a:rPr>
              <a:t>Structural – </a:t>
            </a:r>
            <a:r>
              <a:rPr lang="en-NZ" altLang="en-US" sz="2000" smtClean="0">
                <a:solidFill>
                  <a:schemeClr val="tx2"/>
                </a:solidFill>
              </a:rPr>
              <a:t>e.g. hair, nails, connective tissues</a:t>
            </a:r>
          </a:p>
          <a:p>
            <a:pPr lvl="1" eaLnBrk="1" hangingPunct="1"/>
            <a:r>
              <a:rPr lang="en-NZ" altLang="en-US" sz="2400" smtClean="0">
                <a:solidFill>
                  <a:schemeClr val="tx2"/>
                </a:solidFill>
              </a:rPr>
              <a:t>Contraction </a:t>
            </a:r>
            <a:r>
              <a:rPr lang="en-NZ" altLang="en-US" sz="2000" smtClean="0">
                <a:solidFill>
                  <a:schemeClr val="tx2"/>
                </a:solidFill>
              </a:rPr>
              <a:t>(actin and myosin in muscle)</a:t>
            </a:r>
            <a:endParaRPr lang="en-NZ" altLang="en-US" sz="2400" smtClean="0">
              <a:solidFill>
                <a:schemeClr val="tx2"/>
              </a:solidFill>
            </a:endParaRPr>
          </a:p>
          <a:p>
            <a:pPr lvl="1" eaLnBrk="1" hangingPunct="1"/>
            <a:r>
              <a:rPr lang="en-NZ" altLang="en-US" sz="2400" smtClean="0">
                <a:solidFill>
                  <a:schemeClr val="tx2"/>
                </a:solidFill>
              </a:rPr>
              <a:t>Transportation </a:t>
            </a:r>
            <a:r>
              <a:rPr lang="en-NZ" altLang="en-US" sz="2000" smtClean="0">
                <a:solidFill>
                  <a:schemeClr val="tx2"/>
                </a:solidFill>
              </a:rPr>
              <a:t>e.g. haemoglobin (pictured) carries oxygen </a:t>
            </a:r>
          </a:p>
          <a:p>
            <a:pPr lvl="1" eaLnBrk="1" hangingPunct="1"/>
            <a:r>
              <a:rPr lang="en-NZ" altLang="en-US" sz="2400" smtClean="0">
                <a:solidFill>
                  <a:schemeClr val="tx2"/>
                </a:solidFill>
              </a:rPr>
              <a:t>Immunity </a:t>
            </a:r>
            <a:r>
              <a:rPr lang="en-NZ" altLang="en-US" sz="2000" smtClean="0">
                <a:solidFill>
                  <a:schemeClr val="tx2"/>
                </a:solidFill>
              </a:rPr>
              <a:t>(antibodies, antitoxins)</a:t>
            </a:r>
          </a:p>
          <a:p>
            <a:pPr lvl="1" eaLnBrk="1" hangingPunct="1"/>
            <a:r>
              <a:rPr lang="en-NZ" altLang="en-US" sz="2400" smtClean="0">
                <a:solidFill>
                  <a:schemeClr val="tx2"/>
                </a:solidFill>
              </a:rPr>
              <a:t>Chemical messengers </a:t>
            </a:r>
            <a:r>
              <a:rPr lang="en-NZ" altLang="en-US" sz="2000" smtClean="0">
                <a:solidFill>
                  <a:schemeClr val="tx2"/>
                </a:solidFill>
              </a:rPr>
              <a:t>(hormones)</a:t>
            </a:r>
          </a:p>
          <a:p>
            <a:pPr lvl="1" eaLnBrk="1" hangingPunct="1"/>
            <a:r>
              <a:rPr lang="en-NZ" altLang="en-US" sz="2400" smtClean="0">
                <a:solidFill>
                  <a:schemeClr val="tx2"/>
                </a:solidFill>
              </a:rPr>
              <a:t>Cell membranes</a:t>
            </a:r>
          </a:p>
          <a:p>
            <a:pPr lvl="1" eaLnBrk="1" hangingPunct="1"/>
            <a:endParaRPr lang="en-NZ" altLang="en-US" sz="2400" smtClean="0">
              <a:solidFill>
                <a:schemeClr val="tx2"/>
              </a:solidFill>
            </a:endParaRPr>
          </a:p>
          <a:p>
            <a:pPr lvl="1" eaLnBrk="1" hangingPunct="1"/>
            <a:endParaRPr lang="en-NZ" altLang="en-US" sz="2400" smtClean="0">
              <a:solidFill>
                <a:schemeClr val="tx2"/>
              </a:solidFill>
            </a:endParaRPr>
          </a:p>
          <a:p>
            <a:pPr lvl="1" eaLnBrk="1" hangingPunct="1"/>
            <a:endParaRPr lang="en-NZ" altLang="en-US" sz="2000" smtClean="0">
              <a:solidFill>
                <a:schemeClr val="tx2"/>
              </a:solidFill>
            </a:endParaRPr>
          </a:p>
          <a:p>
            <a:pPr eaLnBrk="1" hangingPunct="1"/>
            <a:endParaRPr lang="en-NZ" altLang="en-US" sz="2400" smtClean="0">
              <a:solidFill>
                <a:schemeClr val="tx2"/>
              </a:solidFill>
            </a:endParaRPr>
          </a:p>
        </p:txBody>
      </p:sp>
      <p:sp>
        <p:nvSpPr>
          <p:cNvPr id="5" name="Action Button: Forward or Next 4">
            <a:hlinkClick r:id="" action="ppaction://hlinkshowjump?jump=nextslide" highlightClick="1"/>
          </p:cNvPr>
          <p:cNvSpPr/>
          <p:nvPr/>
        </p:nvSpPr>
        <p:spPr>
          <a:xfrm>
            <a:off x="8458200" y="6324600"/>
            <a:ext cx="304800" cy="3048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NZ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29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29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2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2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2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2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829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829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829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829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829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46" grpId="0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NZ" altLang="en-US" dirty="0" smtClean="0"/>
              <a:t>Denaturing </a:t>
            </a:r>
            <a:endParaRPr lang="en-GB" altLang="en-US" sz="2000" dirty="0" smtClean="0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NZ" altLang="en-US" smtClean="0"/>
              <a:t>This is damage to the structure of the protein, e.g. “unwinding”</a:t>
            </a:r>
          </a:p>
          <a:p>
            <a:r>
              <a:rPr lang="en-NZ" altLang="en-US" smtClean="0"/>
              <a:t>Caused by heat or chemicals</a:t>
            </a:r>
          </a:p>
          <a:p>
            <a:r>
              <a:rPr lang="en-NZ" altLang="en-US" smtClean="0"/>
              <a:t>Can be reversible – e.g. change of pH</a:t>
            </a:r>
          </a:p>
          <a:p>
            <a:r>
              <a:rPr lang="en-NZ" altLang="en-US" smtClean="0"/>
              <a:t>OR irreversible – e.g. effect of heat (cooking an egg!)</a:t>
            </a:r>
            <a:endParaRPr lang="en-GB" altLang="en-US" smtClean="0"/>
          </a:p>
        </p:txBody>
      </p:sp>
      <p:pic>
        <p:nvPicPr>
          <p:cNvPr id="37895" name="Picture 7" descr="FEATURE-protein-denaturation-250_tcm18-16817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3733800"/>
            <a:ext cx="3124200" cy="2649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897" name="Picture 9" descr="220_04_02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3733800"/>
            <a:ext cx="3886200" cy="2859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Action Button: Forward or Next 5">
            <a:hlinkClick r:id="" action="ppaction://hlinkshowjump?jump=nextslide" highlightClick="1"/>
          </p:cNvPr>
          <p:cNvSpPr/>
          <p:nvPr/>
        </p:nvSpPr>
        <p:spPr>
          <a:xfrm flipH="1">
            <a:off x="914400" y="6383338"/>
            <a:ext cx="7543800" cy="24606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NZ" dirty="0" smtClean="0">
                <a:solidFill>
                  <a:schemeClr val="bg1">
                    <a:lumMod val="50000"/>
                  </a:schemeClr>
                </a:solidFill>
              </a:rPr>
              <a:t>END</a:t>
            </a:r>
            <a:endParaRPr lang="en-N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78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78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78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378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378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378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0" grpId="0"/>
      <p:bldP spid="37891" grpId="0" build="p"/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NZ" altLang="en-US" dirty="0" smtClean="0"/>
              <a:t>Structure of </a:t>
            </a:r>
            <a:r>
              <a:rPr lang="en-NZ" altLang="en-US" dirty="0" smtClean="0"/>
              <a:t>proteins</a:t>
            </a:r>
            <a:endParaRPr lang="en-NZ" altLang="en-US" dirty="0" smtClean="0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685800"/>
            <a:ext cx="8610600" cy="5867400"/>
          </a:xfrm>
        </p:spPr>
        <p:txBody>
          <a:bodyPr/>
          <a:lstStyle/>
          <a:p>
            <a:pPr eaLnBrk="1" hangingPunct="1"/>
            <a:r>
              <a:rPr lang="en-NZ" altLang="en-US" sz="2400" smtClean="0">
                <a:solidFill>
                  <a:srgbClr val="24486C"/>
                </a:solidFill>
              </a:rPr>
              <a:t>Proteins are made of C, H, O and nitrogen and may have sulfur.</a:t>
            </a:r>
          </a:p>
          <a:p>
            <a:pPr eaLnBrk="1" hangingPunct="1"/>
            <a:r>
              <a:rPr lang="en-NZ" altLang="en-US" sz="2400" smtClean="0">
                <a:solidFill>
                  <a:srgbClr val="24486C"/>
                </a:solidFill>
              </a:rPr>
              <a:t>The monomers of proteins are </a:t>
            </a:r>
            <a:r>
              <a:rPr lang="en-NZ" altLang="en-US" sz="2400" smtClean="0">
                <a:solidFill>
                  <a:srgbClr val="5E1102"/>
                </a:solidFill>
              </a:rPr>
              <a:t>amino acids</a:t>
            </a:r>
          </a:p>
          <a:p>
            <a:pPr eaLnBrk="1" hangingPunct="1"/>
            <a:r>
              <a:rPr lang="en-NZ" altLang="en-US" sz="2400" smtClean="0">
                <a:solidFill>
                  <a:srgbClr val="24486C"/>
                </a:solidFill>
              </a:rPr>
              <a:t>An amino acid consists of:</a:t>
            </a:r>
          </a:p>
          <a:p>
            <a:pPr lvl="1" eaLnBrk="1" hangingPunct="1"/>
            <a:r>
              <a:rPr lang="en-NZ" altLang="en-US" sz="2000" smtClean="0">
                <a:solidFill>
                  <a:srgbClr val="24486C"/>
                </a:solidFill>
              </a:rPr>
              <a:t>A carbon skeleton</a:t>
            </a:r>
          </a:p>
          <a:p>
            <a:pPr lvl="1" eaLnBrk="1" hangingPunct="1"/>
            <a:r>
              <a:rPr lang="en-NZ" altLang="en-US" sz="2000" smtClean="0">
                <a:solidFill>
                  <a:srgbClr val="24486C"/>
                </a:solidFill>
              </a:rPr>
              <a:t>An amine group NH</a:t>
            </a:r>
            <a:r>
              <a:rPr lang="en-NZ" altLang="en-US" sz="2400" baseline="-25000" smtClean="0">
                <a:solidFill>
                  <a:srgbClr val="24486C"/>
                </a:solidFill>
              </a:rPr>
              <a:t>2</a:t>
            </a:r>
          </a:p>
          <a:p>
            <a:pPr lvl="1" eaLnBrk="1" hangingPunct="1"/>
            <a:r>
              <a:rPr lang="en-NZ" altLang="en-US" sz="2000" smtClean="0">
                <a:solidFill>
                  <a:srgbClr val="24486C"/>
                </a:solidFill>
              </a:rPr>
              <a:t>A carboxyl group COOH</a:t>
            </a:r>
          </a:p>
          <a:p>
            <a:pPr lvl="1" eaLnBrk="1" hangingPunct="1"/>
            <a:r>
              <a:rPr lang="en-NZ" altLang="en-US" sz="2000" smtClean="0">
                <a:solidFill>
                  <a:srgbClr val="24486C"/>
                </a:solidFill>
              </a:rPr>
              <a:t>One of 20 different ‘R’ groups</a:t>
            </a:r>
          </a:p>
        </p:txBody>
      </p:sp>
      <p:pic>
        <p:nvPicPr>
          <p:cNvPr id="83972" name="Picture 4" descr="C skeleton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4550" y="4162425"/>
            <a:ext cx="923925" cy="154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3973" name="Picture 5" descr="R group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4450" y="2819400"/>
            <a:ext cx="2247900" cy="1419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3974" name="Picture 6" descr="COOH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2750" y="3933825"/>
            <a:ext cx="2000250" cy="2295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3976" name="Picture 8" descr="NH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6300" y="4733925"/>
            <a:ext cx="1314450" cy="179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0" name="Picture 10" descr="AminoAcid1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4191000"/>
            <a:ext cx="3209925" cy="250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Action Button: Forward or Next 8">
            <a:hlinkClick r:id="" action="ppaction://hlinkshowjump?jump=nextslide" highlightClick="1"/>
          </p:cNvPr>
          <p:cNvSpPr/>
          <p:nvPr/>
        </p:nvSpPr>
        <p:spPr>
          <a:xfrm>
            <a:off x="8458200" y="6324600"/>
            <a:ext cx="304800" cy="3048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NZ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39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8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83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4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8397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839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839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839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2600"/>
                            </p:stCondLst>
                            <p:childTnLst>
                              <p:par>
                                <p:cTn id="4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8397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839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3400"/>
                            </p:stCondLst>
                            <p:childTnLst>
                              <p:par>
                                <p:cTn id="5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8397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70" grpId="0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NZ" altLang="en-US" dirty="0" smtClean="0"/>
              <a:t>PEPTIDE </a:t>
            </a:r>
            <a:r>
              <a:rPr lang="en-NZ" altLang="en-US" dirty="0" smtClean="0"/>
              <a:t>BONDS</a:t>
            </a:r>
            <a:endParaRPr lang="en-NZ" altLang="en-US" sz="2000" dirty="0" smtClean="0"/>
          </a:p>
        </p:txBody>
      </p:sp>
      <p:pic>
        <p:nvPicPr>
          <p:cNvPr id="1095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1905000"/>
            <a:ext cx="5181600" cy="2020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95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3886200"/>
            <a:ext cx="5181600" cy="86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9572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828800" y="4572000"/>
            <a:ext cx="5181600" cy="2136775"/>
          </a:xfrm>
          <a:noFill/>
        </p:spPr>
      </p:pic>
      <p:pic>
        <p:nvPicPr>
          <p:cNvPr id="10957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5410200"/>
            <a:ext cx="1411288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228600" y="685800"/>
            <a:ext cx="78486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NZ" sz="3200" b="1" kern="0" dirty="0">
                <a:solidFill>
                  <a:srgbClr val="5E1102"/>
                </a:solidFill>
                <a:latin typeface="+mn-lt"/>
              </a:rPr>
              <a:t>Peptide bonds form between amino acids when water is removed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defRPr/>
            </a:pPr>
            <a:endParaRPr lang="en-NZ" sz="3200" b="1" kern="0" dirty="0">
              <a:solidFill>
                <a:srgbClr val="5E1102"/>
              </a:solidFill>
              <a:latin typeface="+mn-lt"/>
            </a:endParaRPr>
          </a:p>
        </p:txBody>
      </p:sp>
      <p:sp>
        <p:nvSpPr>
          <p:cNvPr id="9" name="Plus 8"/>
          <p:cNvSpPr/>
          <p:nvPr/>
        </p:nvSpPr>
        <p:spPr>
          <a:xfrm>
            <a:off x="5105400" y="6096000"/>
            <a:ext cx="381000" cy="381000"/>
          </a:xfrm>
          <a:prstGeom prst="mathPlus">
            <a:avLst/>
          </a:prstGeom>
          <a:solidFill>
            <a:srgbClr val="E7FD1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NZ"/>
          </a:p>
        </p:txBody>
      </p:sp>
      <p:sp>
        <p:nvSpPr>
          <p:cNvPr id="10" name="Right Arrow 9"/>
          <p:cNvSpPr/>
          <p:nvPr/>
        </p:nvSpPr>
        <p:spPr>
          <a:xfrm rot="2926058">
            <a:off x="2566988" y="5153025"/>
            <a:ext cx="1028700" cy="200025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NZ"/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1828800" y="3962400"/>
            <a:ext cx="14478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NZ" altLang="en-US" sz="2400" b="1">
                <a:solidFill>
                  <a:srgbClr val="FF0000"/>
                </a:solidFill>
              </a:rPr>
              <a:t>Peptide Bond</a:t>
            </a:r>
          </a:p>
        </p:txBody>
      </p:sp>
      <p:sp>
        <p:nvSpPr>
          <p:cNvPr id="12" name="Action Button: Forward or Next 11">
            <a:hlinkClick r:id="" action="ppaction://hlinkshowjump?jump=nextslide" highlightClick="1"/>
          </p:cNvPr>
          <p:cNvSpPr/>
          <p:nvPr/>
        </p:nvSpPr>
        <p:spPr>
          <a:xfrm>
            <a:off x="8458200" y="6324600"/>
            <a:ext cx="304800" cy="3048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NZ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9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9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09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09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77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770" decel="100000"/>
                                        <p:tgtEl>
                                          <p:spTgt spid="1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3" dur="77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5" dur="77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8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0"/>
            <a:ext cx="8915400" cy="990600"/>
          </a:xfrm>
        </p:spPr>
        <p:txBody>
          <a:bodyPr/>
          <a:lstStyle/>
          <a:p>
            <a:pPr eaLnBrk="1" hangingPunct="1"/>
            <a:r>
              <a:rPr lang="en-NZ" altLang="en-US" sz="4000" dirty="0" smtClean="0"/>
              <a:t>Polypeptides and </a:t>
            </a:r>
            <a:r>
              <a:rPr lang="en-NZ" altLang="en-US" sz="4000" dirty="0" smtClean="0"/>
              <a:t>proteins</a:t>
            </a:r>
            <a:endParaRPr lang="en-NZ" altLang="en-US" sz="1800" dirty="0" smtClean="0"/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143000"/>
            <a:ext cx="7848600" cy="5410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NZ" altLang="en-US" smtClean="0">
              <a:solidFill>
                <a:srgbClr val="5E1102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NZ" altLang="en-US" smtClean="0">
                <a:solidFill>
                  <a:srgbClr val="5E1102"/>
                </a:solidFill>
              </a:rPr>
              <a:t>A chain of amino acids is called a</a:t>
            </a:r>
            <a:r>
              <a:rPr lang="en-NZ" altLang="en-US" smtClean="0">
                <a:solidFill>
                  <a:srgbClr val="CC0000"/>
                </a:solidFill>
              </a:rPr>
              <a:t> polypeptide chain.</a:t>
            </a:r>
            <a:endParaRPr lang="en-NZ" altLang="en-US" smtClean="0">
              <a:solidFill>
                <a:srgbClr val="5E1102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NZ" altLang="en-US" smtClean="0">
              <a:solidFill>
                <a:srgbClr val="5E1102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NZ" altLang="en-US" smtClean="0">
                <a:solidFill>
                  <a:srgbClr val="5E1102"/>
                </a:solidFill>
              </a:rPr>
              <a:t>Proteins consist of one or more polypeptides</a:t>
            </a:r>
          </a:p>
          <a:p>
            <a:pPr eaLnBrk="1" hangingPunct="1">
              <a:lnSpc>
                <a:spcPct val="90000"/>
              </a:lnSpc>
            </a:pPr>
            <a:endParaRPr lang="en-NZ" altLang="en-US" smtClean="0">
              <a:solidFill>
                <a:srgbClr val="5E1102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NZ" altLang="en-US" smtClean="0">
                <a:solidFill>
                  <a:srgbClr val="5E1102"/>
                </a:solidFill>
              </a:rPr>
              <a:t>E.g. haemoglobin has 2 alpha chains and 2 beta chains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NZ" altLang="en-US" smtClean="0">
              <a:solidFill>
                <a:srgbClr val="5E1102"/>
              </a:solidFill>
            </a:endParaRPr>
          </a:p>
        </p:txBody>
      </p:sp>
      <p:sp>
        <p:nvSpPr>
          <p:cNvPr id="4" name="Action Button: Forward or Next 3">
            <a:hlinkClick r:id="" action="ppaction://hlinkshowjump?jump=nextslide" highlightClick="1"/>
          </p:cNvPr>
          <p:cNvSpPr/>
          <p:nvPr/>
        </p:nvSpPr>
        <p:spPr>
          <a:xfrm>
            <a:off x="8458200" y="6324600"/>
            <a:ext cx="304800" cy="3048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NZ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66" grpId="0"/>
      <p:bldP spid="88067" grpId="0" build="p"/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Content Placeholder 2"/>
          <p:cNvSpPr>
            <a:spLocks noGrp="1"/>
          </p:cNvSpPr>
          <p:nvPr>
            <p:ph idx="1"/>
          </p:nvPr>
        </p:nvSpPr>
        <p:spPr>
          <a:xfrm>
            <a:off x="228600" y="228600"/>
            <a:ext cx="7848600" cy="6324600"/>
          </a:xfrm>
        </p:spPr>
        <p:txBody>
          <a:bodyPr/>
          <a:lstStyle/>
          <a:p>
            <a:pPr eaLnBrk="1" hangingPunct="1"/>
            <a:r>
              <a:rPr lang="en-NZ" altLang="en-US" smtClean="0"/>
              <a:t>Haemoglobin</a:t>
            </a:r>
          </a:p>
        </p:txBody>
      </p:sp>
      <p:pic>
        <p:nvPicPr>
          <p:cNvPr id="7171" name="Picture 2" descr="http://openlearn.open.ac.uk/file.php/4238/S377book1chapter3_f020h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838200"/>
            <a:ext cx="6735763" cy="556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Action Button: Forward or Next 3">
            <a:hlinkClick r:id="" action="ppaction://hlinkshowjump?jump=nextslide" highlightClick="1"/>
          </p:cNvPr>
          <p:cNvSpPr/>
          <p:nvPr/>
        </p:nvSpPr>
        <p:spPr>
          <a:xfrm>
            <a:off x="8458200" y="6324600"/>
            <a:ext cx="304800" cy="3048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NZ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NZ" altLang="en-US" smtClean="0"/>
              <a:t>Examples</a:t>
            </a:r>
          </a:p>
        </p:txBody>
      </p:sp>
      <p:pic>
        <p:nvPicPr>
          <p:cNvPr id="91140" name="Picture 4" descr="insulin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419600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1141" name="Picture 5" descr="insuli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1295400"/>
            <a:ext cx="4419600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1142" name="Text Box 6"/>
          <p:cNvSpPr txBox="1">
            <a:spLocks noChangeArrowheads="1"/>
          </p:cNvSpPr>
          <p:nvPr/>
        </p:nvSpPr>
        <p:spPr bwMode="auto">
          <a:xfrm>
            <a:off x="609600" y="3962400"/>
            <a:ext cx="259080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NZ" altLang="en-US" b="1">
                <a:solidFill>
                  <a:srgbClr val="5E1102"/>
                </a:solidFill>
              </a:rPr>
              <a:t>Insulin – simple model showing disulfide bonds</a:t>
            </a:r>
          </a:p>
        </p:txBody>
      </p:sp>
      <p:sp>
        <p:nvSpPr>
          <p:cNvPr id="91143" name="Text Box 7"/>
          <p:cNvSpPr txBox="1">
            <a:spLocks noChangeArrowheads="1"/>
          </p:cNvSpPr>
          <p:nvPr/>
        </p:nvSpPr>
        <p:spPr bwMode="auto">
          <a:xfrm>
            <a:off x="4191000" y="5562600"/>
            <a:ext cx="4038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NZ" altLang="en-US" b="1">
                <a:solidFill>
                  <a:srgbClr val="5E1102"/>
                </a:solidFill>
              </a:rPr>
              <a:t>Insulin – space filling model showing elements</a:t>
            </a:r>
          </a:p>
        </p:txBody>
      </p:sp>
      <p:sp>
        <p:nvSpPr>
          <p:cNvPr id="7" name="Action Button: Forward or Next 6">
            <a:hlinkClick r:id="" action="ppaction://hlinkshowjump?jump=nextslide" highlightClick="1"/>
          </p:cNvPr>
          <p:cNvSpPr/>
          <p:nvPr/>
        </p:nvSpPr>
        <p:spPr>
          <a:xfrm>
            <a:off x="8458200" y="6324600"/>
            <a:ext cx="304800" cy="3048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NZ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1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91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91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91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42" grpId="0"/>
      <p:bldP spid="91143" grpId="0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85800"/>
          </a:xfrm>
        </p:spPr>
        <p:txBody>
          <a:bodyPr/>
          <a:lstStyle/>
          <a:p>
            <a:pPr eaLnBrk="1" hangingPunct="1"/>
            <a:r>
              <a:rPr lang="en-NZ" altLang="en-US" sz="2400" smtClean="0"/>
              <a:t>Here are the 20 amino acids, NO you don’t learn them</a:t>
            </a:r>
          </a:p>
        </p:txBody>
      </p:sp>
      <p:pic>
        <p:nvPicPr>
          <p:cNvPr id="9219" name="Picture 5" descr="amino"/>
          <p:cNvPicPr>
            <a:picLocks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87413" y="685800"/>
            <a:ext cx="6530975" cy="5867400"/>
          </a:xfrm>
          <a:noFill/>
        </p:spPr>
      </p:pic>
      <p:sp>
        <p:nvSpPr>
          <p:cNvPr id="86023" name="Text Box 7"/>
          <p:cNvSpPr txBox="1">
            <a:spLocks noChangeArrowheads="1"/>
          </p:cNvSpPr>
          <p:nvPr/>
        </p:nvSpPr>
        <p:spPr bwMode="auto">
          <a:xfrm>
            <a:off x="914400" y="1676400"/>
            <a:ext cx="6477000" cy="36671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NZ" altLang="en-US" b="1">
                <a:solidFill>
                  <a:srgbClr val="5E1102"/>
                </a:solidFill>
              </a:rPr>
              <a:t>  Gly             Ala             Ser                 Thr                </a:t>
            </a:r>
            <a:r>
              <a:rPr lang="en-NZ" altLang="en-US" b="1">
                <a:solidFill>
                  <a:srgbClr val="D6EC02"/>
                </a:solidFill>
              </a:rPr>
              <a:t>Cys</a:t>
            </a:r>
          </a:p>
        </p:txBody>
      </p:sp>
      <p:sp>
        <p:nvSpPr>
          <p:cNvPr id="86024" name="Text Box 8"/>
          <p:cNvSpPr txBox="1">
            <a:spLocks noChangeArrowheads="1"/>
          </p:cNvSpPr>
          <p:nvPr/>
        </p:nvSpPr>
        <p:spPr bwMode="auto">
          <a:xfrm>
            <a:off x="914400" y="3062288"/>
            <a:ext cx="6477000" cy="366712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NZ" altLang="en-US" b="1">
                <a:solidFill>
                  <a:srgbClr val="5E1102"/>
                </a:solidFill>
              </a:rPr>
              <a:t>  Val             Leu              Ile                </a:t>
            </a:r>
            <a:r>
              <a:rPr lang="en-NZ" altLang="en-US" b="1">
                <a:solidFill>
                  <a:srgbClr val="02D425"/>
                </a:solidFill>
              </a:rPr>
              <a:t>Met</a:t>
            </a:r>
            <a:r>
              <a:rPr lang="en-NZ" altLang="en-US" b="1">
                <a:solidFill>
                  <a:srgbClr val="5E1102"/>
                </a:solidFill>
              </a:rPr>
              <a:t>                Pro</a:t>
            </a:r>
          </a:p>
        </p:txBody>
      </p:sp>
      <p:sp>
        <p:nvSpPr>
          <p:cNvPr id="86025" name="Text Box 9"/>
          <p:cNvSpPr txBox="1">
            <a:spLocks noChangeArrowheads="1"/>
          </p:cNvSpPr>
          <p:nvPr/>
        </p:nvSpPr>
        <p:spPr bwMode="auto">
          <a:xfrm>
            <a:off x="914400" y="4662488"/>
            <a:ext cx="6477000" cy="366712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NZ" altLang="en-US" b="1">
                <a:solidFill>
                  <a:srgbClr val="5E1102"/>
                </a:solidFill>
              </a:rPr>
              <a:t>  Phe             Tyr             Trp                 Asp                Glu</a:t>
            </a:r>
          </a:p>
        </p:txBody>
      </p:sp>
      <p:sp>
        <p:nvSpPr>
          <p:cNvPr id="86026" name="Text Box 10"/>
          <p:cNvSpPr txBox="1">
            <a:spLocks noChangeArrowheads="1"/>
          </p:cNvSpPr>
          <p:nvPr/>
        </p:nvSpPr>
        <p:spPr bwMode="auto">
          <a:xfrm>
            <a:off x="914400" y="6338888"/>
            <a:ext cx="6477000" cy="366712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NZ" altLang="en-US" b="1">
                <a:solidFill>
                  <a:srgbClr val="5E1102"/>
                </a:solidFill>
              </a:rPr>
              <a:t>  Asn            Gln             His                 Lys               Arg</a:t>
            </a:r>
          </a:p>
        </p:txBody>
      </p:sp>
      <p:sp>
        <p:nvSpPr>
          <p:cNvPr id="8" name="Action Button: Forward or Next 7">
            <a:hlinkClick r:id="" action="ppaction://hlinkshowjump?jump=nextslide" highlightClick="1"/>
          </p:cNvPr>
          <p:cNvSpPr/>
          <p:nvPr/>
        </p:nvSpPr>
        <p:spPr>
          <a:xfrm>
            <a:off x="8458200" y="6324600"/>
            <a:ext cx="304800" cy="3048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NZ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60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860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86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86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23" grpId="0" animBg="1"/>
      <p:bldP spid="86024" grpId="0" animBg="1"/>
      <p:bldP spid="86025" grpId="0" animBg="1"/>
      <p:bldP spid="86026" grpId="0" animBg="1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NZ" altLang="en-US" dirty="0" smtClean="0"/>
              <a:t>Protein </a:t>
            </a:r>
            <a:r>
              <a:rPr lang="en-NZ" altLang="en-US" dirty="0" smtClean="0"/>
              <a:t>Structure</a:t>
            </a:r>
            <a:endParaRPr lang="en-NZ" altLang="en-US" sz="2000" dirty="0" smtClean="0"/>
          </a:p>
        </p:txBody>
      </p:sp>
      <p:pic>
        <p:nvPicPr>
          <p:cNvPr id="90117" name="Picture 5" descr="2 secondar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2133600"/>
            <a:ext cx="4800600" cy="167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0118" name="Picture 6" descr="3 tertiar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3733800"/>
            <a:ext cx="4800600" cy="152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0120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5257800"/>
            <a:ext cx="4800600" cy="1252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0121" name="Rectangle 9"/>
          <p:cNvSpPr>
            <a:spLocks noChangeArrowheads="1"/>
          </p:cNvSpPr>
          <p:nvPr/>
        </p:nvSpPr>
        <p:spPr bwMode="auto">
          <a:xfrm>
            <a:off x="6400800" y="5943600"/>
            <a:ext cx="23622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en-NZ" altLang="en-US" sz="1400" b="1">
                <a:hlinkClick r:id="rId5"/>
              </a:rPr>
              <a:t>Simple folding animation</a:t>
            </a:r>
            <a:endParaRPr lang="en-NZ" altLang="en-US" sz="1400" b="1"/>
          </a:p>
        </p:txBody>
      </p:sp>
      <p:pic>
        <p:nvPicPr>
          <p:cNvPr id="90116" name="Picture 4" descr="1 primary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609600"/>
            <a:ext cx="4800600" cy="168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Action Button: Forward or Next 7">
            <a:hlinkClick r:id="" action="ppaction://hlinkshowjump?jump=nextslide" highlightClick="1"/>
          </p:cNvPr>
          <p:cNvSpPr/>
          <p:nvPr/>
        </p:nvSpPr>
        <p:spPr>
          <a:xfrm>
            <a:off x="8458200" y="6324600"/>
            <a:ext cx="304800" cy="3048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NZ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90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90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90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90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3000"/>
                                        <p:tgtEl>
                                          <p:spTgt spid="90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4" grpId="0"/>
      <p:bldP spid="90121" grpId="0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74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0"/>
            <a:ext cx="5791200" cy="143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75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371600"/>
            <a:ext cx="5780088" cy="143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76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743200"/>
            <a:ext cx="5791200" cy="2063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77" name="Picture 1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4800600"/>
            <a:ext cx="5791200" cy="1884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78" name="Text Box 14"/>
          <p:cNvSpPr txBox="1">
            <a:spLocks noChangeArrowheads="1"/>
          </p:cNvSpPr>
          <p:nvPr/>
        </p:nvSpPr>
        <p:spPr bwMode="auto">
          <a:xfrm>
            <a:off x="6400800" y="152400"/>
            <a:ext cx="2743200" cy="11271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NZ" altLang="en-US" sz="2000" b="1">
                <a:solidFill>
                  <a:srgbClr val="090907"/>
                </a:solidFill>
              </a:rPr>
              <a:t>Primary structure </a:t>
            </a:r>
            <a:r>
              <a:rPr lang="en-NZ" altLang="en-US" sz="2400">
                <a:solidFill>
                  <a:srgbClr val="090907"/>
                </a:solidFill>
              </a:rPr>
              <a:t>The sequence of amino acids</a:t>
            </a:r>
            <a:endParaRPr lang="en-GB" altLang="en-US" sz="2400">
              <a:solidFill>
                <a:srgbClr val="090907"/>
              </a:solidFill>
            </a:endParaRPr>
          </a:p>
        </p:txBody>
      </p:sp>
      <p:sp>
        <p:nvSpPr>
          <p:cNvPr id="36879" name="Text Box 15"/>
          <p:cNvSpPr txBox="1">
            <a:spLocks noChangeArrowheads="1"/>
          </p:cNvSpPr>
          <p:nvPr/>
        </p:nvSpPr>
        <p:spPr bwMode="auto">
          <a:xfrm>
            <a:off x="6324600" y="1371600"/>
            <a:ext cx="2819400" cy="14922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NZ" altLang="en-US" sz="2000" b="1">
                <a:solidFill>
                  <a:srgbClr val="090907"/>
                </a:solidFill>
              </a:rPr>
              <a:t>Secondary structure </a:t>
            </a:r>
            <a:r>
              <a:rPr lang="en-NZ" altLang="en-US" sz="2400">
                <a:solidFill>
                  <a:srgbClr val="090907"/>
                </a:solidFill>
              </a:rPr>
              <a:t>Polypeptide forms </a:t>
            </a:r>
            <a:r>
              <a:rPr lang="en-NZ" altLang="en-US" sz="2400">
                <a:solidFill>
                  <a:srgbClr val="090907"/>
                </a:solidFill>
                <a:sym typeface="Symbol" pitchFamily="18" charset="2"/>
              </a:rPr>
              <a:t> helices or  pleated sheets</a:t>
            </a:r>
            <a:r>
              <a:rPr lang="en-NZ" altLang="en-US" sz="2400">
                <a:solidFill>
                  <a:srgbClr val="090907"/>
                </a:solidFill>
              </a:rPr>
              <a:t> </a:t>
            </a:r>
            <a:endParaRPr lang="en-GB" altLang="en-US" sz="2400">
              <a:solidFill>
                <a:srgbClr val="090907"/>
              </a:solidFill>
            </a:endParaRPr>
          </a:p>
        </p:txBody>
      </p:sp>
      <p:sp>
        <p:nvSpPr>
          <p:cNvPr id="36880" name="Text Box 16"/>
          <p:cNvSpPr txBox="1">
            <a:spLocks noChangeArrowheads="1"/>
          </p:cNvSpPr>
          <p:nvPr/>
        </p:nvSpPr>
        <p:spPr bwMode="auto">
          <a:xfrm>
            <a:off x="6324600" y="3048000"/>
            <a:ext cx="2819400" cy="14922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NZ" altLang="en-US" sz="2000" b="1">
                <a:solidFill>
                  <a:srgbClr val="090907"/>
                </a:solidFill>
              </a:rPr>
              <a:t>Tertiary structure </a:t>
            </a:r>
            <a:r>
              <a:rPr lang="en-NZ" altLang="en-US" sz="2400">
                <a:solidFill>
                  <a:srgbClr val="090907"/>
                </a:solidFill>
              </a:rPr>
              <a:t>The polypeptide is folded to produce a specific shape</a:t>
            </a:r>
            <a:endParaRPr lang="en-GB" altLang="en-US" sz="2400">
              <a:solidFill>
                <a:srgbClr val="090907"/>
              </a:solidFill>
            </a:endParaRPr>
          </a:p>
        </p:txBody>
      </p:sp>
      <p:sp>
        <p:nvSpPr>
          <p:cNvPr id="36881" name="Text Box 17"/>
          <p:cNvSpPr txBox="1">
            <a:spLocks noChangeArrowheads="1"/>
          </p:cNvSpPr>
          <p:nvPr/>
        </p:nvSpPr>
        <p:spPr bwMode="auto">
          <a:xfrm>
            <a:off x="6248400" y="4800600"/>
            <a:ext cx="2895600" cy="18573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NZ" altLang="en-US" sz="2000" b="1">
                <a:solidFill>
                  <a:srgbClr val="090907"/>
                </a:solidFill>
              </a:rPr>
              <a:t>Quaternary structure </a:t>
            </a:r>
            <a:r>
              <a:rPr lang="en-NZ" altLang="en-US" sz="2400">
                <a:solidFill>
                  <a:srgbClr val="090907"/>
                </a:solidFill>
              </a:rPr>
              <a:t>Two or more polypeptides join to form a functional protein</a:t>
            </a:r>
            <a:endParaRPr lang="en-GB" altLang="en-US" sz="2400">
              <a:solidFill>
                <a:srgbClr val="090907"/>
              </a:solidFill>
            </a:endParaRPr>
          </a:p>
        </p:txBody>
      </p:sp>
      <p:sp>
        <p:nvSpPr>
          <p:cNvPr id="10" name="Action Button: Forward or Next 9">
            <a:hlinkClick r:id="" action="ppaction://hlinkshowjump?jump=nextslide" highlightClick="1"/>
          </p:cNvPr>
          <p:cNvSpPr/>
          <p:nvPr/>
        </p:nvSpPr>
        <p:spPr>
          <a:xfrm>
            <a:off x="8458200" y="6324600"/>
            <a:ext cx="304800" cy="3048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NZ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6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6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6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68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6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68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68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368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78" grpId="0" animBg="1"/>
      <p:bldP spid="36879" grpId="0" animBg="1"/>
      <p:bldP spid="36880" grpId="0" animBg="1"/>
      <p:bldP spid="36881" grpId="0" animBg="1"/>
      <p:bldP spid="10" grpId="0" animBg="1"/>
    </p:bldLst>
  </p:timing>
</p:sld>
</file>

<file path=ppt/theme/theme1.xml><?xml version="1.0" encoding="utf-8"?>
<a:theme xmlns:a="http://schemas.openxmlformats.org/drawingml/2006/main" name="Melancholy abstract design template">
  <a:themeElements>
    <a:clrScheme name="Melancholy abstract design template 12">
      <a:dk1>
        <a:srgbClr val="777777"/>
      </a:dk1>
      <a:lt1>
        <a:srgbClr val="969696"/>
      </a:lt1>
      <a:dk2>
        <a:srgbClr val="686B5D"/>
      </a:dk2>
      <a:lt2>
        <a:srgbClr val="4E4E44"/>
      </a:lt2>
      <a:accent1>
        <a:srgbClr val="909082"/>
      </a:accent1>
      <a:accent2>
        <a:srgbClr val="809EA8"/>
      </a:accent2>
      <a:accent3>
        <a:srgbClr val="B9BAB6"/>
      </a:accent3>
      <a:accent4>
        <a:srgbClr val="7F7F7F"/>
      </a:accent4>
      <a:accent5>
        <a:srgbClr val="C6C6C1"/>
      </a:accent5>
      <a:accent6>
        <a:srgbClr val="738F98"/>
      </a:accent6>
      <a:hlink>
        <a:srgbClr val="FFCC66"/>
      </a:hlink>
      <a:folHlink>
        <a:srgbClr val="E9DCB9"/>
      </a:folHlink>
    </a:clrScheme>
    <a:fontScheme name="Melancholy abstract design template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elancholy abstract design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elancholy abstract design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elancholy abstract design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elancholy abstract design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elancholy abstract design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elancholy abstract design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elancholy abstract design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elancholy abstract design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elancholy abstract design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elancholy abstract design template 10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elancholy abstract design template 11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elancholy abstract design template 12">
        <a:dk1>
          <a:srgbClr val="777777"/>
        </a:dk1>
        <a:lt1>
          <a:srgbClr val="969696"/>
        </a:lt1>
        <a:dk2>
          <a:srgbClr val="686B5D"/>
        </a:dk2>
        <a:lt2>
          <a:srgbClr val="4E4E44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7F7F7F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1272</TotalTime>
  <Words>290</Words>
  <Application>Microsoft Office PowerPoint</Application>
  <PresentationFormat>On-screen Show (4:3)</PresentationFormat>
  <Paragraphs>51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Arial Black</vt:lpstr>
      <vt:lpstr>Calibri</vt:lpstr>
      <vt:lpstr>Tahoma</vt:lpstr>
      <vt:lpstr>Symbol</vt:lpstr>
      <vt:lpstr>Melancholy abstract design template</vt:lpstr>
      <vt:lpstr>Proteins</vt:lpstr>
      <vt:lpstr>Structure of proteins</vt:lpstr>
      <vt:lpstr>PEPTIDE BONDS</vt:lpstr>
      <vt:lpstr>Polypeptides and proteins</vt:lpstr>
      <vt:lpstr>PowerPoint Presentation</vt:lpstr>
      <vt:lpstr>Examples</vt:lpstr>
      <vt:lpstr>Here are the 20 amino acids, NO you don’t learn them</vt:lpstr>
      <vt:lpstr>Protein Structure</vt:lpstr>
      <vt:lpstr>PowerPoint Presentation</vt:lpstr>
      <vt:lpstr>PROTEINS</vt:lpstr>
      <vt:lpstr>Denaturing </vt:lpstr>
    </vt:vector>
  </TitlesOfParts>
  <Company>St. Marys High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Rick Wood</dc:creator>
  <cp:lastModifiedBy>User</cp:lastModifiedBy>
  <cp:revision>50</cp:revision>
  <cp:lastPrinted>1601-01-01T00:00:00Z</cp:lastPrinted>
  <dcterms:created xsi:type="dcterms:W3CDTF">2007-04-03T23:23:56Z</dcterms:created>
  <dcterms:modified xsi:type="dcterms:W3CDTF">2015-04-10T03:36:09Z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TC010903011033</vt:lpwstr>
  </property>
</Properties>
</file>